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3"/>
    <p:restoredTop sz="94626"/>
  </p:normalViewPr>
  <p:slideViewPr>
    <p:cSldViewPr snapToGrid="0">
      <p:cViewPr varScale="1">
        <p:scale>
          <a:sx n="110" d="100"/>
          <a:sy n="110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4570-74FD-7F0D-6014-EA728DFB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79BF5-8DDB-3960-6978-8086EA878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FBCD0-D7B6-CD2E-34A0-1E19AACFF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04E37-5522-AB90-4391-C554FBA4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9CD6-B9C5-1E1E-8114-64A71827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9B20-6782-D037-30BC-9F116EC7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B32A4-DA8A-75D2-5C3D-5A766198E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63F4F-4687-116E-B212-D51F3E44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3AC5F-1EF6-0DE7-5619-EFAED9BA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B337-32F1-33A9-F4E2-F845B8B4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1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3C5FE8-0385-2578-5D38-98D7E6BB7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C06A7-DC2A-0F33-C198-7BC5194D3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126F-8425-8B02-D977-E1C186A5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E9C09-EB8D-B153-4E19-5E0FD6E9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FC75-29F6-B2CB-4B58-77C09B5B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4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E773-C396-6354-9882-C16CF87F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8A3D-E2D6-7C09-135F-09332F97B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5704D-657D-A570-947C-E919AF7D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71C99-FB97-2A58-C0EA-70125D16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50685-08ED-2E78-0DDA-A014DE3B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9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50D5-3B0D-9264-F009-FF2BFD4E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89CEB-21A5-681E-63B9-238B3927F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50423-E468-FBAD-EF05-83830D26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77756-55FC-5D7F-F2EA-B025F032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07815-250D-8075-5766-2E268C1E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AE41-3FAD-978B-698F-E2144E4F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216B2-DCF5-4386-95A4-B34EF75F9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023F8-9914-837A-12A1-965FFCB89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E6440-E562-5F04-5FD4-64626F56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F071B-5E91-D02F-A17E-5A7060F4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5EC05-DEBD-D407-47C8-9CA9C3AE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2025-A6BA-6B36-3551-487F97B9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59317-1B22-6EF0-A096-3220810E4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586B7-BCEF-6E4A-6D33-C8602C0AF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74890-8F61-D0AA-7A80-83C135DA2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B094F-7023-A1C3-B53E-E02C49335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790F5C-E589-350B-4890-F94CAAD5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0145DC-CA01-FECE-5BE5-14FF60D1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33DA5-D9B3-872B-385D-A31D897E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7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BDFF-F700-99A6-95B8-B5DF879F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E1184-3880-DBCE-5066-EC99F1E7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22CDC-C02D-A11B-ECDD-06FFE3F5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AF87E-C634-9C46-337C-C13E2FC1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DFE53-FAC0-6353-0B8D-C89CB316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0763C-A222-5DE4-F6E6-7B4C90C4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7519-06D1-044B-F08D-C025618B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2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D082-0F23-C7D7-FD91-D025AA01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6CDD-6444-96BA-7979-17256A2A3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2ACAF-8DD3-33BD-4455-076C9D514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704A9-53A7-9D15-F902-C538C596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E9F66-3A80-AD9D-04A3-1D44BE08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9AA05-CD97-0E54-9932-2A39D2DA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1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91502-DF6E-FF57-365F-59F82D871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898B2-6B82-E315-D01C-2F0202C96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15B44-B00B-5842-0421-6E3B2C967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3F235-0C1D-2D82-9592-A0BBB6E0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A667C-F9FC-7BB5-AA40-CAD1D98A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148D5-FADB-DA5D-0F71-6FA098FE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7F255-060D-9E94-0CB8-D861D94C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E75D7-03D6-B21E-B6D0-9F9416FAE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AB96-DD5E-18FD-27D9-3D39B9C23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93CC95-0670-EC41-8F10-B2CEF9E1FCA2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CD02-B7B3-7BD3-E252-12B208D74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85638-A0D3-C610-5FFF-88C5DB125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6A7D30-52C4-6A42-8ADE-397A0C04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9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walter@washoeschools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98FD-9E7C-76B8-8289-C52128DE6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F2D4C-85AE-AA6E-6623-E34E2F0A1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037EA-D7A9-F2C9-C5DB-A433B2ADAF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E932FE-38F7-2789-7D88-DD8EF03F5792}"/>
              </a:ext>
            </a:extLst>
          </p:cNvPr>
          <p:cNvSpPr txBox="1"/>
          <p:nvPr/>
        </p:nvSpPr>
        <p:spPr>
          <a:xfrm>
            <a:off x="1004865" y="2124840"/>
            <a:ext cx="1036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Myriad Pro Black" panose="020B0503030403020204" pitchFamily="34" charset="0"/>
              </a:rPr>
              <a:t>WCSD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Myriad Pro Black" panose="020B0503030403020204" pitchFamily="34" charset="0"/>
              </a:rPr>
              <a:t>ARL Pre-Service Program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Myriad Pro Black" panose="020B0503030403020204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3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A98FD-9E7C-76B8-8289-C52128DE6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F2D4C-85AE-AA6E-6623-E34E2F0A1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037EA-D7A9-F2C9-C5DB-A433B2ADAF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E78F29-F5AD-594C-629A-27E8AC8A2E5C}"/>
              </a:ext>
            </a:extLst>
          </p:cNvPr>
          <p:cNvSpPr txBox="1"/>
          <p:nvPr/>
        </p:nvSpPr>
        <p:spPr>
          <a:xfrm>
            <a:off x="977900" y="275977"/>
            <a:ext cx="10236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Agenda</a:t>
            </a:r>
          </a:p>
          <a:p>
            <a:pPr algn="ctr"/>
            <a:endParaRPr lang="en-US" sz="16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15287"/>
                </a:solidFill>
                <a:latin typeface="Myriad Pro" panose="020B0503030403020204" pitchFamily="34" charset="0"/>
              </a:rPr>
              <a:t>What is ARL?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15287"/>
                </a:solidFill>
                <a:latin typeface="Myriad Pro" panose="020B0503030403020204" pitchFamily="34" charset="0"/>
              </a:rPr>
              <a:t>Qualifying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15287"/>
                </a:solidFill>
                <a:latin typeface="Myriad Pro" panose="020B0503030403020204" pitchFamily="34" charset="0"/>
              </a:rPr>
              <a:t>Approved licensure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15287"/>
                </a:solidFill>
                <a:latin typeface="Myriad Pro" panose="020B0503030403020204" pitchFamily="34" charset="0"/>
              </a:rPr>
              <a:t>ARL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15287"/>
                </a:solidFill>
                <a:latin typeface="Myriad Pro" panose="020B0503030403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5586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159DF-E4E7-34C1-BA85-C3017F3A8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2FC7-4C68-9A81-BFA0-808054EC4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8ADBA-3D10-5777-F87E-494EA1F8E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AE231D-A1F5-59F1-61AA-5E23A616A2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41FCA1-BB3B-B11B-1861-4AA47B668C14}"/>
              </a:ext>
            </a:extLst>
          </p:cNvPr>
          <p:cNvSpPr txBox="1"/>
          <p:nvPr/>
        </p:nvSpPr>
        <p:spPr>
          <a:xfrm>
            <a:off x="596900" y="275977"/>
            <a:ext cx="107315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What is ARL?</a:t>
            </a:r>
          </a:p>
          <a:p>
            <a:pPr algn="ctr"/>
            <a:endParaRPr lang="en-US" sz="28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15287"/>
                </a:solidFill>
                <a:latin typeface="Myriad Pro" panose="020B0503030403020204" pitchFamily="34" charset="0"/>
              </a:rPr>
              <a:t>An alternate pathway to the classroom for non-education degree holders.</a:t>
            </a:r>
          </a:p>
          <a:p>
            <a:endParaRPr lang="en-US" sz="4000" dirty="0">
              <a:solidFill>
                <a:srgbClr val="015287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15287"/>
                </a:solidFill>
                <a:latin typeface="Myriad Pro" panose="020B0503030403020204" pitchFamily="34" charset="0"/>
              </a:rPr>
              <a:t>Our students benefit from having teachers with degrees outside of education and their life experiences.  </a:t>
            </a:r>
          </a:p>
        </p:txBody>
      </p:sp>
    </p:spTree>
    <p:extLst>
      <p:ext uri="{BB962C8B-B14F-4D97-AF65-F5344CB8AC3E}">
        <p14:creationId xmlns:p14="http://schemas.microsoft.com/office/powerpoint/2010/main" val="211062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7BB90-BC0B-0D3D-75D7-5B7ECF7C0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B181-A1F8-AE35-622D-B2230645B7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F30DE-DDEA-462A-F536-8B796D4668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322B38-CEFB-A93C-8DFB-28A3DEF5DD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5D7D14-A0D6-EB4B-541E-E0E359BBB887}"/>
              </a:ext>
            </a:extLst>
          </p:cNvPr>
          <p:cNvSpPr txBox="1"/>
          <p:nvPr/>
        </p:nvSpPr>
        <p:spPr>
          <a:xfrm>
            <a:off x="730250" y="288677"/>
            <a:ext cx="107315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Qualifying for the ARL Program</a:t>
            </a:r>
          </a:p>
          <a:p>
            <a:pPr algn="ctr"/>
            <a:endParaRPr lang="en-US" sz="28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Conferred bachelor’s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No prior student teaching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No previous teacher licensure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CBEST, Praxis Core, or SAT/ACT within the last 10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Become a substitute teacher in WCSD</a:t>
            </a:r>
          </a:p>
        </p:txBody>
      </p:sp>
    </p:spTree>
    <p:extLst>
      <p:ext uri="{BB962C8B-B14F-4D97-AF65-F5344CB8AC3E}">
        <p14:creationId xmlns:p14="http://schemas.microsoft.com/office/powerpoint/2010/main" val="121172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7F876-EC15-43B6-EB68-94EE1E124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9D3E-BD5E-E1D7-E3DA-F3FA9A5BB2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F9CE5-AEC5-E497-8486-F600C202A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1545B-B8B2-CC67-23FC-FE2B903327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EFD9A2-776E-75BF-B1E1-D1646D8A62D4}"/>
              </a:ext>
            </a:extLst>
          </p:cNvPr>
          <p:cNvSpPr txBox="1"/>
          <p:nvPr/>
        </p:nvSpPr>
        <p:spPr>
          <a:xfrm>
            <a:off x="730250" y="288677"/>
            <a:ext cx="107315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Approved Areas of Licensure</a:t>
            </a:r>
          </a:p>
          <a:p>
            <a:pPr algn="ctr"/>
            <a:endParaRPr lang="en-US" sz="28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Early Childhood Education (Birth to 2</a:t>
            </a:r>
            <a:r>
              <a:rPr lang="en-US" sz="3600" baseline="30000" dirty="0">
                <a:solidFill>
                  <a:srgbClr val="015287"/>
                </a:solidFill>
                <a:latin typeface="Myriad Pro" panose="020B0503030403020204" pitchFamily="34" charset="0"/>
              </a:rPr>
              <a:t>nd</a:t>
            </a: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 grade)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Elementary (K-8)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Music (K-12)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Special Education (K-12)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Generalist (General Resource, CLS, and SIP)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Early Childhood Developmentally Delayed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Autism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15287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2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2E333-2FBE-F142-B2AE-DCC7B255F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2527-0653-E9DF-24C6-61F86FB36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0B90E-6CD3-F28E-21F7-343B7D2F3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419A7-92D1-3059-B84E-4DC4868B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27DC54-B538-5BB0-C8D5-09EC854A3427}"/>
              </a:ext>
            </a:extLst>
          </p:cNvPr>
          <p:cNvSpPr txBox="1"/>
          <p:nvPr/>
        </p:nvSpPr>
        <p:spPr>
          <a:xfrm>
            <a:off x="730250" y="288677"/>
            <a:ext cx="107315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Approved Areas of Licensure</a:t>
            </a:r>
          </a:p>
          <a:p>
            <a:pPr algn="ctr"/>
            <a:endParaRPr lang="en-US" sz="28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Instrumental and Vocal Music (7-12)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Math (7-12)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Science (7-12)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Physical Education (7-12)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15287"/>
                </a:solidFill>
                <a:latin typeface="Myriad Pro" panose="020B0503030403020204" pitchFamily="34" charset="0"/>
              </a:rPr>
              <a:t>World Languages (7-12) Spanish, French, Chinese, and German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15287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0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21FD11-5438-6E03-D427-94FFA98A4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5597-644A-3317-D4C9-8EE9A8938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3EEEB-7179-B80F-7D8C-DE927ED1C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732BA9-50A5-AE8C-736A-FC6299E0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8A69B0-2FD1-7BC8-0867-A25FDDC296F3}"/>
              </a:ext>
            </a:extLst>
          </p:cNvPr>
          <p:cNvSpPr txBox="1"/>
          <p:nvPr/>
        </p:nvSpPr>
        <p:spPr>
          <a:xfrm>
            <a:off x="730250" y="288677"/>
            <a:ext cx="107315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ARL Path</a:t>
            </a:r>
          </a:p>
          <a:p>
            <a:pPr algn="ctr"/>
            <a:endParaRPr lang="en-US" sz="3600" b="1" dirty="0">
              <a:solidFill>
                <a:srgbClr val="015287"/>
              </a:solidFill>
              <a:latin typeface="Myriad Pro" panose="020B0503030403020204" pitchFamily="34" charset="0"/>
            </a:endParaRPr>
          </a:p>
          <a:p>
            <a:endParaRPr lang="en-US" sz="28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2DEC6132-06BB-FC3F-C8FA-1D423DCD4749}"/>
              </a:ext>
            </a:extLst>
          </p:cNvPr>
          <p:cNvSpPr/>
          <p:nvPr/>
        </p:nvSpPr>
        <p:spPr>
          <a:xfrm>
            <a:off x="1146175" y="1592753"/>
            <a:ext cx="1963737" cy="95098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Pre-Service</a:t>
            </a:r>
          </a:p>
        </p:txBody>
      </p:sp>
      <p:sp>
        <p:nvSpPr>
          <p:cNvPr id="9" name="Left Arrow 8">
            <a:extLst>
              <a:ext uri="{FF2B5EF4-FFF2-40B4-BE49-F238E27FC236}">
                <a16:creationId xmlns:a16="http://schemas.microsoft.com/office/drawing/2014/main" id="{95F5E95D-7E4D-CB2B-93EA-06816C85E848}"/>
              </a:ext>
            </a:extLst>
          </p:cNvPr>
          <p:cNvSpPr/>
          <p:nvPr/>
        </p:nvSpPr>
        <p:spPr>
          <a:xfrm>
            <a:off x="3151188" y="1600200"/>
            <a:ext cx="7869237" cy="95098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Hired as a certified teacher on a conditional license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62B11C-489D-0419-419D-7C53193665BA}"/>
              </a:ext>
            </a:extLst>
          </p:cNvPr>
          <p:cNvSpPr/>
          <p:nvPr/>
        </p:nvSpPr>
        <p:spPr>
          <a:xfrm>
            <a:off x="730250" y="4101882"/>
            <a:ext cx="2222500" cy="15344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Pre-Service:</a:t>
            </a:r>
          </a:p>
          <a:p>
            <a:pPr algn="ctr"/>
            <a:r>
              <a:rPr lang="en-US" dirty="0"/>
              <a:t>University </a:t>
            </a:r>
          </a:p>
          <a:p>
            <a:pPr algn="ctr"/>
            <a:r>
              <a:rPr lang="en-US" dirty="0"/>
              <a:t>90 hours</a:t>
            </a:r>
          </a:p>
          <a:p>
            <a:pPr algn="ctr"/>
            <a:r>
              <a:rPr lang="en-US" dirty="0"/>
              <a:t>(6 credits)</a:t>
            </a:r>
          </a:p>
          <a:p>
            <a:pPr algn="ctr"/>
            <a:r>
              <a:rPr lang="en-US" dirty="0"/>
              <a:t>$687.50 x 6 = $4,125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BDDA42-BEF6-B7E4-FF60-C33B8A9349A8}"/>
              </a:ext>
            </a:extLst>
          </p:cNvPr>
          <p:cNvSpPr/>
          <p:nvPr/>
        </p:nvSpPr>
        <p:spPr>
          <a:xfrm>
            <a:off x="4229100" y="4062628"/>
            <a:ext cx="3251200" cy="18063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Pre-Service:</a:t>
            </a:r>
          </a:p>
          <a:p>
            <a:pPr algn="ctr"/>
            <a:r>
              <a:rPr lang="en-US" dirty="0"/>
              <a:t>WCSD</a:t>
            </a:r>
          </a:p>
          <a:p>
            <a:pPr algn="ctr"/>
            <a:r>
              <a:rPr lang="en-US" dirty="0"/>
              <a:t>120 hours of internship</a:t>
            </a:r>
          </a:p>
          <a:p>
            <a:pPr algn="ctr"/>
            <a:r>
              <a:rPr lang="en-US" dirty="0"/>
              <a:t>120 hours of bootcamp</a:t>
            </a:r>
          </a:p>
          <a:p>
            <a:pPr algn="ctr"/>
            <a:r>
              <a:rPr lang="en-US" dirty="0"/>
              <a:t>2 courses for licensure</a:t>
            </a:r>
          </a:p>
          <a:p>
            <a:pPr algn="ctr"/>
            <a:r>
              <a:rPr lang="en-US" dirty="0"/>
              <a:t>FREE!</a:t>
            </a:r>
          </a:p>
        </p:txBody>
      </p:sp>
      <p:sp>
        <p:nvSpPr>
          <p:cNvPr id="19" name="Right Arrow Callout 18">
            <a:extLst>
              <a:ext uri="{FF2B5EF4-FFF2-40B4-BE49-F238E27FC236}">
                <a16:creationId xmlns:a16="http://schemas.microsoft.com/office/drawing/2014/main" id="{151AC0FD-9133-9519-0D34-4D44E8B86406}"/>
              </a:ext>
            </a:extLst>
          </p:cNvPr>
          <p:cNvSpPr/>
          <p:nvPr/>
        </p:nvSpPr>
        <p:spPr>
          <a:xfrm>
            <a:off x="3151188" y="2653277"/>
            <a:ext cx="7869236" cy="914400"/>
          </a:xfrm>
          <a:prstGeom prst="righ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Apply for a job.</a:t>
            </a:r>
          </a:p>
          <a:p>
            <a:pPr algn="ctr"/>
            <a:r>
              <a:rPr lang="en-US" dirty="0"/>
              <a:t>When hired, you apply for a conditional license.</a:t>
            </a:r>
          </a:p>
          <a:p>
            <a:pPr algn="ctr"/>
            <a:r>
              <a:rPr lang="en-US" dirty="0"/>
              <a:t>Three years to complete college coursework.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39F468-5730-5422-03B3-4BC7308D6D42}"/>
              </a:ext>
            </a:extLst>
          </p:cNvPr>
          <p:cNvSpPr/>
          <p:nvPr/>
        </p:nvSpPr>
        <p:spPr>
          <a:xfrm>
            <a:off x="8756650" y="4062628"/>
            <a:ext cx="2444750" cy="16007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3BBDF1-2F49-2136-C318-B22100A48D74}"/>
              </a:ext>
            </a:extLst>
          </p:cNvPr>
          <p:cNvSpPr txBox="1"/>
          <p:nvPr/>
        </p:nvSpPr>
        <p:spPr>
          <a:xfrm>
            <a:off x="8756650" y="4101882"/>
            <a:ext cx="2444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When you complete the ARL program, the conditional license becomes a standard license.  </a:t>
            </a:r>
          </a:p>
        </p:txBody>
      </p:sp>
    </p:spTree>
    <p:extLst>
      <p:ext uri="{BB962C8B-B14F-4D97-AF65-F5344CB8AC3E}">
        <p14:creationId xmlns:p14="http://schemas.microsoft.com/office/powerpoint/2010/main" val="208315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482D3-CB09-56BE-EF8F-FD3C3CD01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5B73-5833-8762-BC92-09E731334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B23B2-E1E0-F466-4678-B563831B4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6E885-D2F8-2BA0-0EBC-F8704E00E9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A3CFEA-7386-B6D8-A6F4-1C7C43B1F267}"/>
              </a:ext>
            </a:extLst>
          </p:cNvPr>
          <p:cNvSpPr txBox="1"/>
          <p:nvPr/>
        </p:nvSpPr>
        <p:spPr>
          <a:xfrm>
            <a:off x="1244600" y="164881"/>
            <a:ext cx="96393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Questions</a:t>
            </a:r>
          </a:p>
          <a:p>
            <a:pPr algn="ctr"/>
            <a:endParaRPr lang="en-US" sz="16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How much is WCSD’s Pre-Service Program?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Pre-service – internship/bootcamp (WCSD)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CBEST – $90 (ARL Candidate)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Praxis Core – $270 (ARL Candidate)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Substitute License (ARL Candidate)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2 courses for licensure (WCSD)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College coursework (ARL Candidate)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How long does it take?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Am I guaranteed a teaching position in WCSD?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15287"/>
                </a:solidFill>
                <a:latin typeface="Myriad Pro" panose="020B0503030403020204" pitchFamily="34" charset="0"/>
              </a:rPr>
              <a:t>I want to teach a content area that you do not offer.</a:t>
            </a:r>
          </a:p>
        </p:txBody>
      </p:sp>
    </p:spTree>
    <p:extLst>
      <p:ext uri="{BB962C8B-B14F-4D97-AF65-F5344CB8AC3E}">
        <p14:creationId xmlns:p14="http://schemas.microsoft.com/office/powerpoint/2010/main" val="102078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CF148-0CC4-C2E5-9173-986FEDA2B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E38A-4A70-62A1-D966-9852DAC2A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BD2CA-B3F0-B2A7-4C04-5BCB66FB5E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870E3-56D4-9A5D-E1B0-35EA1FC68E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531A3E-0635-DDBB-EBBF-83FEC5BF2CB8}"/>
              </a:ext>
            </a:extLst>
          </p:cNvPr>
          <p:cNvSpPr txBox="1"/>
          <p:nvPr/>
        </p:nvSpPr>
        <p:spPr>
          <a:xfrm>
            <a:off x="836023" y="612844"/>
            <a:ext cx="105199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If you are interested in WCSD’s Pre-Service ARL Program, please contact Debbie Walter at 775 348-0221 or </a:t>
            </a:r>
            <a:r>
              <a:rPr lang="en-US" sz="4000" b="1" dirty="0">
                <a:solidFill>
                  <a:srgbClr val="015287"/>
                </a:solidFill>
                <a:latin typeface="Myriad Pro Black" panose="020B0503030403020204" pitchFamily="34" charset="0"/>
                <a:hlinkClick r:id="rId3"/>
              </a:rPr>
              <a:t>dwalter@washoeschools.net</a:t>
            </a:r>
            <a:r>
              <a:rPr lang="en-US" sz="4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.  You will be given information on how to apply for the next cohort. </a:t>
            </a:r>
          </a:p>
          <a:p>
            <a:pPr algn="ctr"/>
            <a:endParaRPr lang="en-US" sz="4000" b="1" dirty="0">
              <a:solidFill>
                <a:srgbClr val="015287"/>
              </a:solidFill>
              <a:latin typeface="Myriad Pro Black" panose="020B0503030403020204" pitchFamily="34" charset="0"/>
            </a:endParaRPr>
          </a:p>
          <a:p>
            <a:pPr algn="ctr"/>
            <a:r>
              <a:rPr lang="en-US" sz="4000" b="1" dirty="0">
                <a:solidFill>
                  <a:srgbClr val="015287"/>
                </a:solidFill>
                <a:latin typeface="Myriad Pro Black" panose="020B0503030403020204" pitchFamily="34" charset="0"/>
              </a:rPr>
              <a:t>Thank you!</a:t>
            </a:r>
          </a:p>
          <a:p>
            <a:pPr algn="ctr"/>
            <a:endParaRPr lang="en-US" sz="4000" dirty="0">
              <a:solidFill>
                <a:srgbClr val="015287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CSD Swoosh Template" id="{E89510AB-36DF-C24B-A404-55A3E38750AF}" vid="{901456E9-4BA5-2446-BC90-446A85C204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363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Courier New</vt:lpstr>
      <vt:lpstr>Myriad Pro</vt:lpstr>
      <vt:lpstr>Myriad Pro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Gillis, Melissa</dc:creator>
  <cp:lastModifiedBy>Pulleyn, Janet</cp:lastModifiedBy>
  <cp:revision>5</cp:revision>
  <dcterms:created xsi:type="dcterms:W3CDTF">2024-07-24T21:28:17Z</dcterms:created>
  <dcterms:modified xsi:type="dcterms:W3CDTF">2025-04-09T22:32:11Z</dcterms:modified>
</cp:coreProperties>
</file>