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52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03"/>
    <p:restoredTop sz="94626"/>
  </p:normalViewPr>
  <p:slideViewPr>
    <p:cSldViewPr snapToGrid="0">
      <p:cViewPr varScale="1">
        <p:scale>
          <a:sx n="110" d="100"/>
          <a:sy n="110" d="100"/>
        </p:scale>
        <p:origin x="26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24570-74FD-7F0D-6014-EA728DFB85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E79BF5-8DDB-3960-6978-8086EA8789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8FBCD0-D7B6-CD2E-34A0-1E19AACFF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3CC95-0670-EC41-8F10-B2CEF9E1FCA2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504E37-5522-AB90-4391-C554FBA44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489CD6-B9C5-1E1E-8114-64A71827E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A7D30-52C4-6A42-8ADE-397A0C049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637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E9B20-6782-D037-30BC-9F116EC77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0B32A4-DA8A-75D2-5C3D-5A766198E7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63F4F-4687-116E-B212-D51F3E444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3CC95-0670-EC41-8F10-B2CEF9E1FCA2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13AC5F-1EF6-0DE7-5619-EFAED9BA6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87B337-32F1-33A9-F4E2-F845B8B4D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A7D30-52C4-6A42-8ADE-397A0C049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616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3C5FE8-0385-2578-5D38-98D7E6BB71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7C06A7-DC2A-0F33-C198-7BC5194D31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D7126F-8425-8B02-D977-E1C186A51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3CC95-0670-EC41-8F10-B2CEF9E1FCA2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E9C09-EB8D-B153-4E19-5E0FD6E9B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10FC75-29F6-B2CB-4B58-77C09B5BE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A7D30-52C4-6A42-8ADE-397A0C049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847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BE773-C396-6354-9882-C16CF87FB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D8A3D-E2D6-7C09-135F-09332F97B8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A5704D-657D-A570-947C-E919AF7D3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3CC95-0670-EC41-8F10-B2CEF9E1FCA2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B71C99-FB97-2A58-C0EA-70125D16A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250685-08ED-2E78-0DDA-A014DE3BB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A7D30-52C4-6A42-8ADE-397A0C049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198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850D5-3B0D-9264-F009-FF2BFD4EE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889CEB-21A5-681E-63B9-238B3927F4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B50423-E468-FBAD-EF05-83830D26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3CC95-0670-EC41-8F10-B2CEF9E1FCA2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577756-55FC-5D7F-F2EA-B025F0322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307815-250D-8075-5766-2E268C1E3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A7D30-52C4-6A42-8ADE-397A0C049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710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5AE41-3FAD-978B-698F-E2144E4F1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7216B2-DCF5-4386-95A4-B34EF75F96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8023F8-9914-837A-12A1-965FFCB892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BE6440-E562-5F04-5FD4-64626F561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3CC95-0670-EC41-8F10-B2CEF9E1FCA2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7F071B-5E91-D02F-A17E-5A7060F41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B5EC05-DEBD-D407-47C8-9CA9C3AE2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A7D30-52C4-6A42-8ADE-397A0C049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608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42025-A6BA-6B36-3551-487F97B9E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859317-1B22-6EF0-A096-3220810E43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2586B7-BCEF-6E4A-6D33-C8602C0AF2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374890-8F61-D0AA-7A80-83C135DA20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3B094F-7023-A1C3-B53E-E02C49335E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790F5C-E589-350B-4890-F94CAAD56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3CC95-0670-EC41-8F10-B2CEF9E1FCA2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0145DC-CA01-FECE-5BE5-14FF60D13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933DA5-D9B3-872B-385D-A31D897E9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A7D30-52C4-6A42-8ADE-397A0C049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072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DBDFF-F700-99A6-95B8-B5DF879F1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FE1184-3880-DBCE-5066-EC99F1E72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3CC95-0670-EC41-8F10-B2CEF9E1FCA2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622CDC-C02D-A11B-ECDD-06FFE3F5B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0AF87E-C634-9C46-337C-C13E2FC11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A7D30-52C4-6A42-8ADE-397A0C049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19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8DFE53-FAC0-6353-0B8D-C89CB316C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3CC95-0670-EC41-8F10-B2CEF9E1FCA2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B0763C-A222-5DE4-F6E6-7B4C90C45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FE7519-06D1-044B-F08D-C025618BB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A7D30-52C4-6A42-8ADE-397A0C049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20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8D082-0F23-C7D7-FD91-D025AA012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4F6CDD-6444-96BA-7979-17256A2A34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A2ACAF-8DD3-33BD-4455-076C9D5144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D704A9-53A7-9D15-F902-C538C5960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3CC95-0670-EC41-8F10-B2CEF9E1FCA2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E9F66-3A80-AD9D-04A3-1D44BE087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09AA05-CD97-0E54-9932-2A39D2DA5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A7D30-52C4-6A42-8ADE-397A0C049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717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91502-DF6E-FF57-365F-59F82D871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C898B2-6B82-E315-D01C-2F0202C96C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615B44-B00B-5842-0421-6E3B2C9670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73F235-0C1D-2D82-9592-A0BBB6E08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3CC95-0670-EC41-8F10-B2CEF9E1FCA2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AA667C-F9FC-7BB5-AA40-CAD1D98A9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B148D5-FADB-DA5D-0F71-6FA098FE5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A7D30-52C4-6A42-8ADE-397A0C049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485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17F255-060D-9E94-0CB8-D861D94CB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0E75D7-03D6-B21E-B6D0-9F9416FAEB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3AAB96-DD5E-18FD-27D9-3D39B9C23E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893CC95-0670-EC41-8F10-B2CEF9E1FCA2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E0CD02-B7B3-7BD3-E252-12B208D743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285638-A0D3-C610-5FFF-88C5DB1255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46A7D30-52C4-6A42-8ADE-397A0C049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699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dwalter@washoeschools.net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A98FD-9E7C-76B8-8289-C52128DE67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3F2D4C-85AE-AA6E-6623-E34E2F0A1F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84037EA-D7A9-F2C9-C5DB-A433B2ADAF2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9E932FE-38F7-2789-7D88-DD8EF03F5792}"/>
              </a:ext>
            </a:extLst>
          </p:cNvPr>
          <p:cNvSpPr txBox="1"/>
          <p:nvPr/>
        </p:nvSpPr>
        <p:spPr>
          <a:xfrm>
            <a:off x="1004865" y="2124840"/>
            <a:ext cx="103667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Myriad Pro Black" panose="020B0503030403020204" pitchFamily="34" charset="0"/>
              </a:rPr>
              <a:t>WCSD</a:t>
            </a:r>
          </a:p>
          <a:p>
            <a:pPr algn="ctr"/>
            <a:r>
              <a:rPr lang="en-US" sz="5400" b="1" dirty="0">
                <a:solidFill>
                  <a:schemeClr val="bg1"/>
                </a:solidFill>
                <a:latin typeface="Myriad Pro Black" panose="020B0503030403020204" pitchFamily="34" charset="0"/>
              </a:rPr>
              <a:t>ARL Pre-Service Program</a:t>
            </a:r>
          </a:p>
          <a:p>
            <a:pPr algn="ctr"/>
            <a:endParaRPr lang="en-US" sz="3600" b="1" dirty="0">
              <a:solidFill>
                <a:schemeClr val="bg1"/>
              </a:solidFill>
              <a:latin typeface="Myriad Pro Black" panose="020B0503030403020204" pitchFamily="34" charset="0"/>
            </a:endParaRPr>
          </a:p>
          <a:p>
            <a:pPr algn="ctr"/>
            <a:endParaRPr lang="en-US" sz="3600" b="1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033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A98FD-9E7C-76B8-8289-C52128DE67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3F2D4C-85AE-AA6E-6623-E34E2F0A1F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84037EA-D7A9-F2C9-C5DB-A433B2ADAF2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BE78F29-F5AD-594C-629A-27E8AC8A2E5C}"/>
              </a:ext>
            </a:extLst>
          </p:cNvPr>
          <p:cNvSpPr txBox="1"/>
          <p:nvPr/>
        </p:nvSpPr>
        <p:spPr>
          <a:xfrm>
            <a:off x="977900" y="275977"/>
            <a:ext cx="10236200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015287"/>
                </a:solidFill>
                <a:latin typeface="Myriad Pro Black" panose="020B0503030403020204" pitchFamily="34" charset="0"/>
              </a:rPr>
              <a:t>Agenda</a:t>
            </a:r>
          </a:p>
          <a:p>
            <a:pPr algn="ctr"/>
            <a:endParaRPr lang="en-US" sz="1600" b="1" dirty="0">
              <a:solidFill>
                <a:srgbClr val="015287"/>
              </a:solidFill>
              <a:latin typeface="Myriad Pro Black" panose="020B0503030403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5400" dirty="0">
                <a:solidFill>
                  <a:srgbClr val="015287"/>
                </a:solidFill>
                <a:latin typeface="Myriad Pro" panose="020B0503030403020204" pitchFamily="34" charset="0"/>
              </a:rPr>
              <a:t>What is ARL?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5400" dirty="0">
                <a:solidFill>
                  <a:srgbClr val="015287"/>
                </a:solidFill>
                <a:latin typeface="Myriad Pro" panose="020B0503030403020204" pitchFamily="34" charset="0"/>
              </a:rPr>
              <a:t>Qualifying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5400" dirty="0">
                <a:solidFill>
                  <a:srgbClr val="015287"/>
                </a:solidFill>
                <a:latin typeface="Myriad Pro" panose="020B0503030403020204" pitchFamily="34" charset="0"/>
              </a:rPr>
              <a:t>Approved licensure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5400" dirty="0">
                <a:solidFill>
                  <a:srgbClr val="015287"/>
                </a:solidFill>
                <a:latin typeface="Myriad Pro" panose="020B0503030403020204" pitchFamily="34" charset="0"/>
              </a:rPr>
              <a:t>ARL Path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5400" dirty="0">
                <a:solidFill>
                  <a:srgbClr val="015287"/>
                </a:solidFill>
                <a:latin typeface="Myriad Pro" panose="020B0503030403020204" pitchFamily="34" charset="0"/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1055869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F159DF-E4E7-34C1-BA85-C3017F3A87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C2FC7-4C68-9A81-BFA0-808054EC45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68ADBA-3D10-5777-F87E-494EA1F8E5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9AE231D-A1F5-59F1-61AA-5E23A616A23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E41FCA1-BB3B-B11B-1861-4AA47B668C14}"/>
              </a:ext>
            </a:extLst>
          </p:cNvPr>
          <p:cNvSpPr txBox="1"/>
          <p:nvPr/>
        </p:nvSpPr>
        <p:spPr>
          <a:xfrm>
            <a:off x="596900" y="275977"/>
            <a:ext cx="107315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015287"/>
                </a:solidFill>
                <a:latin typeface="Myriad Pro Black" panose="020B0503030403020204" pitchFamily="34" charset="0"/>
              </a:rPr>
              <a:t>What is ARL?</a:t>
            </a:r>
          </a:p>
          <a:p>
            <a:pPr algn="ctr"/>
            <a:endParaRPr lang="en-US" sz="2800" b="1" dirty="0">
              <a:solidFill>
                <a:srgbClr val="015287"/>
              </a:solidFill>
              <a:latin typeface="Myriad Pro Black" panose="020B0503030403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015287"/>
                </a:solidFill>
                <a:latin typeface="Myriad Pro" panose="020B0503030403020204" pitchFamily="34" charset="0"/>
              </a:rPr>
              <a:t>An alternate pathway to the classroom for non-education degree holders.</a:t>
            </a:r>
          </a:p>
          <a:p>
            <a:endParaRPr lang="en-US" sz="4000" dirty="0">
              <a:solidFill>
                <a:srgbClr val="015287"/>
              </a:solidFill>
              <a:latin typeface="Myriad Pro" panose="020B0503030403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015287"/>
                </a:solidFill>
                <a:latin typeface="Myriad Pro" panose="020B0503030403020204" pitchFamily="34" charset="0"/>
              </a:rPr>
              <a:t>Our students benefit from having teachers with degrees outside of education and their life experiences.  </a:t>
            </a:r>
          </a:p>
        </p:txBody>
      </p:sp>
    </p:spTree>
    <p:extLst>
      <p:ext uri="{BB962C8B-B14F-4D97-AF65-F5344CB8AC3E}">
        <p14:creationId xmlns:p14="http://schemas.microsoft.com/office/powerpoint/2010/main" val="2110629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67BB90-BC0B-0D3D-75D7-5B7ECF7C04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EB181-A1F8-AE35-622D-B2230645B7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9F30DE-DDEA-462A-F536-8B796D4668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2322B38-CEFB-A93C-8DFB-28A3DEF5DDD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D5D7D14-A0D6-EB4B-541E-E0E359BBB887}"/>
              </a:ext>
            </a:extLst>
          </p:cNvPr>
          <p:cNvSpPr txBox="1"/>
          <p:nvPr/>
        </p:nvSpPr>
        <p:spPr>
          <a:xfrm>
            <a:off x="730250" y="288677"/>
            <a:ext cx="107315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015287"/>
                </a:solidFill>
                <a:latin typeface="Myriad Pro Black" panose="020B0503030403020204" pitchFamily="34" charset="0"/>
              </a:rPr>
              <a:t>Qualifying for the ARL Program</a:t>
            </a:r>
          </a:p>
          <a:p>
            <a:pPr algn="ctr"/>
            <a:endParaRPr lang="en-US" sz="2800" b="1" dirty="0">
              <a:solidFill>
                <a:srgbClr val="015287"/>
              </a:solidFill>
              <a:latin typeface="Myriad Pro Black" panose="020B0503030403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15287"/>
                </a:solidFill>
                <a:latin typeface="Myriad Pro" panose="020B0503030403020204" pitchFamily="34" charset="0"/>
              </a:rPr>
              <a:t>Conferred bachelor’s degree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15287"/>
                </a:solidFill>
                <a:latin typeface="Myriad Pro" panose="020B0503030403020204" pitchFamily="34" charset="0"/>
              </a:rPr>
              <a:t>No prior student teaching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15287"/>
                </a:solidFill>
                <a:latin typeface="Myriad Pro" panose="020B0503030403020204" pitchFamily="34" charset="0"/>
              </a:rPr>
              <a:t>No previous teacher licensure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15287"/>
                </a:solidFill>
                <a:latin typeface="Myriad Pro" panose="020B0503030403020204" pitchFamily="34" charset="0"/>
              </a:rPr>
              <a:t>CBEST, Praxis Core, or SAT/ACT within the last 10 years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15287"/>
                </a:solidFill>
                <a:latin typeface="Myriad Pro" panose="020B0503030403020204" pitchFamily="34" charset="0"/>
              </a:rPr>
              <a:t>Become a substitute teacher in WCSD</a:t>
            </a:r>
          </a:p>
        </p:txBody>
      </p:sp>
    </p:spTree>
    <p:extLst>
      <p:ext uri="{BB962C8B-B14F-4D97-AF65-F5344CB8AC3E}">
        <p14:creationId xmlns:p14="http://schemas.microsoft.com/office/powerpoint/2010/main" val="1211725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97F876-EC15-43B6-EB68-94EE1E124C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69D3E-BD5E-E1D7-E3DA-F3FA9A5BB2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BF9CE5-AEC5-E497-8486-F600C202A4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5E1545B-B8B2-CC67-23FC-FE2B9033273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1EFD9A2-776E-75BF-B1E1-D1646D8A62D4}"/>
              </a:ext>
            </a:extLst>
          </p:cNvPr>
          <p:cNvSpPr txBox="1"/>
          <p:nvPr/>
        </p:nvSpPr>
        <p:spPr>
          <a:xfrm>
            <a:off x="730250" y="288677"/>
            <a:ext cx="1073150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015287"/>
                </a:solidFill>
                <a:latin typeface="Myriad Pro Black" panose="020B0503030403020204" pitchFamily="34" charset="0"/>
              </a:rPr>
              <a:t>Approved Areas of Licensure</a:t>
            </a:r>
          </a:p>
          <a:p>
            <a:pPr algn="ctr"/>
            <a:endParaRPr lang="en-US" sz="2800" b="1" dirty="0">
              <a:solidFill>
                <a:srgbClr val="015287"/>
              </a:solidFill>
              <a:latin typeface="Myriad Pro Black" panose="020B0503030403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15287"/>
                </a:solidFill>
                <a:latin typeface="Myriad Pro" panose="020B0503030403020204" pitchFamily="34" charset="0"/>
              </a:rPr>
              <a:t>Early Childhood Education (Birth to 2</a:t>
            </a:r>
            <a:r>
              <a:rPr lang="en-US" sz="3600" baseline="30000" dirty="0">
                <a:solidFill>
                  <a:srgbClr val="015287"/>
                </a:solidFill>
                <a:latin typeface="Myriad Pro" panose="020B0503030403020204" pitchFamily="34" charset="0"/>
              </a:rPr>
              <a:t>nd</a:t>
            </a:r>
            <a:r>
              <a:rPr lang="en-US" sz="3600" dirty="0">
                <a:solidFill>
                  <a:srgbClr val="015287"/>
                </a:solidFill>
                <a:latin typeface="Myriad Pro" panose="020B0503030403020204" pitchFamily="34" charset="0"/>
              </a:rPr>
              <a:t> grade)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15287"/>
                </a:solidFill>
                <a:latin typeface="Myriad Pro" panose="020B0503030403020204" pitchFamily="34" charset="0"/>
              </a:rPr>
              <a:t>Elementary (K-8)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15287"/>
                </a:solidFill>
                <a:latin typeface="Myriad Pro" panose="020B0503030403020204" pitchFamily="34" charset="0"/>
              </a:rPr>
              <a:t>Music (K-12)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15287"/>
                </a:solidFill>
                <a:latin typeface="Myriad Pro" panose="020B0503030403020204" pitchFamily="34" charset="0"/>
              </a:rPr>
              <a:t>Special Education (K-12)</a:t>
            </a:r>
          </a:p>
          <a:p>
            <a:pPr marL="1028700" lvl="1" indent="-571500">
              <a:buFont typeface="Courier New" panose="02070309020205020404" pitchFamily="49" charset="0"/>
              <a:buChar char="o"/>
            </a:pPr>
            <a:r>
              <a:rPr lang="en-US" sz="3600" dirty="0">
                <a:solidFill>
                  <a:srgbClr val="015287"/>
                </a:solidFill>
                <a:latin typeface="Myriad Pro" panose="020B0503030403020204" pitchFamily="34" charset="0"/>
              </a:rPr>
              <a:t>Generalist (General Resource, CLS, and SIP)</a:t>
            </a:r>
          </a:p>
          <a:p>
            <a:pPr marL="1028700" lvl="1" indent="-571500">
              <a:buFont typeface="Courier New" panose="02070309020205020404" pitchFamily="49" charset="0"/>
              <a:buChar char="o"/>
            </a:pPr>
            <a:r>
              <a:rPr lang="en-US" sz="3600" dirty="0">
                <a:solidFill>
                  <a:srgbClr val="015287"/>
                </a:solidFill>
                <a:latin typeface="Myriad Pro" panose="020B0503030403020204" pitchFamily="34" charset="0"/>
              </a:rPr>
              <a:t>Early Childhood Developmentally Delayed</a:t>
            </a:r>
          </a:p>
          <a:p>
            <a:pPr marL="1028700" lvl="1" indent="-571500">
              <a:buFont typeface="Courier New" panose="02070309020205020404" pitchFamily="49" charset="0"/>
              <a:buChar char="o"/>
            </a:pPr>
            <a:r>
              <a:rPr lang="en-US" sz="3600" dirty="0">
                <a:solidFill>
                  <a:srgbClr val="015287"/>
                </a:solidFill>
                <a:latin typeface="Myriad Pro" panose="020B0503030403020204" pitchFamily="34" charset="0"/>
              </a:rPr>
              <a:t>Autism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3600" dirty="0">
              <a:solidFill>
                <a:srgbClr val="015287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821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02E333-2FBE-F142-B2AE-DCC7B255FB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72527-0653-E9DF-24C6-61F86FB369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F0B90E-6CD3-F28E-21F7-343B7D2F3C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9F419A7-92D1-3059-B84E-4DC4868B14B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527DC54-B538-5BB0-C8D5-09EC854A3427}"/>
              </a:ext>
            </a:extLst>
          </p:cNvPr>
          <p:cNvSpPr txBox="1"/>
          <p:nvPr/>
        </p:nvSpPr>
        <p:spPr>
          <a:xfrm>
            <a:off x="730250" y="288677"/>
            <a:ext cx="107315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015287"/>
                </a:solidFill>
                <a:latin typeface="Myriad Pro Black" panose="020B0503030403020204" pitchFamily="34" charset="0"/>
              </a:rPr>
              <a:t>Approved Areas of Licensure</a:t>
            </a:r>
          </a:p>
          <a:p>
            <a:pPr algn="ctr"/>
            <a:endParaRPr lang="en-US" sz="2800" b="1" dirty="0">
              <a:solidFill>
                <a:srgbClr val="015287"/>
              </a:solidFill>
              <a:latin typeface="Myriad Pro Black" panose="020B0503030403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15287"/>
                </a:solidFill>
                <a:latin typeface="Myriad Pro" panose="020B0503030403020204" pitchFamily="34" charset="0"/>
              </a:rPr>
              <a:t>Instrumental and Vocal Music (7-12)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15287"/>
                </a:solidFill>
                <a:latin typeface="Myriad Pro" panose="020B0503030403020204" pitchFamily="34" charset="0"/>
              </a:rPr>
              <a:t>Math (7-12)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15287"/>
                </a:solidFill>
                <a:latin typeface="Myriad Pro" panose="020B0503030403020204" pitchFamily="34" charset="0"/>
              </a:rPr>
              <a:t>Science (7-12)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15287"/>
                </a:solidFill>
                <a:latin typeface="Myriad Pro" panose="020B0503030403020204" pitchFamily="34" charset="0"/>
              </a:rPr>
              <a:t>Physical Education (7-12)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15287"/>
                </a:solidFill>
                <a:latin typeface="Myriad Pro" panose="020B0503030403020204" pitchFamily="34" charset="0"/>
              </a:rPr>
              <a:t>World Languages (7-12) Spanish, French, Chinese, and German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3600" dirty="0">
              <a:solidFill>
                <a:srgbClr val="015287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607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21FD11-5438-6E03-D427-94FFA98A4B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75597-644A-3317-D4C9-8EE9A8938E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33EEEB-7179-B80F-7D8C-DE927ED1CB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B732BA9-50A5-AE8C-736A-FC6299E0531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78A69B0-2FD1-7BC8-0867-A25FDDC296F3}"/>
              </a:ext>
            </a:extLst>
          </p:cNvPr>
          <p:cNvSpPr txBox="1"/>
          <p:nvPr/>
        </p:nvSpPr>
        <p:spPr>
          <a:xfrm>
            <a:off x="730250" y="288677"/>
            <a:ext cx="107315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015287"/>
                </a:solidFill>
                <a:latin typeface="Myriad Pro Black" panose="020B0503030403020204" pitchFamily="34" charset="0"/>
              </a:rPr>
              <a:t>ARL Path</a:t>
            </a:r>
          </a:p>
          <a:p>
            <a:pPr algn="ctr"/>
            <a:endParaRPr lang="en-US" sz="3600" b="1" dirty="0">
              <a:solidFill>
                <a:srgbClr val="015287"/>
              </a:solidFill>
              <a:latin typeface="Myriad Pro" panose="020B0503030403020204" pitchFamily="34" charset="0"/>
            </a:endParaRPr>
          </a:p>
          <a:p>
            <a:endParaRPr lang="en-US" sz="2800" b="1" dirty="0">
              <a:solidFill>
                <a:srgbClr val="015287"/>
              </a:solidFill>
              <a:latin typeface="Myriad Pro Black" panose="020B0503030403020204" pitchFamily="34" charset="0"/>
            </a:endParaRPr>
          </a:p>
        </p:txBody>
      </p:sp>
      <p:sp>
        <p:nvSpPr>
          <p:cNvPr id="8" name="Right Arrow 7">
            <a:extLst>
              <a:ext uri="{FF2B5EF4-FFF2-40B4-BE49-F238E27FC236}">
                <a16:creationId xmlns:a16="http://schemas.microsoft.com/office/drawing/2014/main" id="{2DEC6132-06BB-FC3F-C8FA-1D423DCD4749}"/>
              </a:ext>
            </a:extLst>
          </p:cNvPr>
          <p:cNvSpPr/>
          <p:nvPr/>
        </p:nvSpPr>
        <p:spPr>
          <a:xfrm>
            <a:off x="1146175" y="1592753"/>
            <a:ext cx="1963737" cy="95098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Pre-Service</a:t>
            </a:r>
          </a:p>
        </p:txBody>
      </p:sp>
      <p:sp>
        <p:nvSpPr>
          <p:cNvPr id="9" name="Left Arrow 8">
            <a:extLst>
              <a:ext uri="{FF2B5EF4-FFF2-40B4-BE49-F238E27FC236}">
                <a16:creationId xmlns:a16="http://schemas.microsoft.com/office/drawing/2014/main" id="{95F5E95D-7E4D-CB2B-93EA-06816C85E848}"/>
              </a:ext>
            </a:extLst>
          </p:cNvPr>
          <p:cNvSpPr/>
          <p:nvPr/>
        </p:nvSpPr>
        <p:spPr>
          <a:xfrm>
            <a:off x="3151188" y="1600200"/>
            <a:ext cx="7869237" cy="950987"/>
          </a:xfrm>
          <a:prstGeom prst="leftArrow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Hired as a certified teacher on a conditional license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762B11C-489D-0419-419D-7C53193665BA}"/>
              </a:ext>
            </a:extLst>
          </p:cNvPr>
          <p:cNvSpPr/>
          <p:nvPr/>
        </p:nvSpPr>
        <p:spPr>
          <a:xfrm>
            <a:off x="730250" y="4101882"/>
            <a:ext cx="2222500" cy="15344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Pre-Service:</a:t>
            </a:r>
          </a:p>
          <a:p>
            <a:pPr algn="ctr"/>
            <a:r>
              <a:rPr lang="en-US" dirty="0"/>
              <a:t>University </a:t>
            </a:r>
          </a:p>
          <a:p>
            <a:pPr algn="ctr"/>
            <a:r>
              <a:rPr lang="en-US" dirty="0"/>
              <a:t>90 hours</a:t>
            </a:r>
          </a:p>
          <a:p>
            <a:pPr algn="ctr"/>
            <a:r>
              <a:rPr lang="en-US" dirty="0"/>
              <a:t>(6 credits)</a:t>
            </a:r>
          </a:p>
          <a:p>
            <a:pPr algn="ctr"/>
            <a:r>
              <a:rPr lang="en-US" dirty="0"/>
              <a:t>$687.50 x 6 = $4,125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5BDDA42-BEF6-B7E4-FF60-C33B8A9349A8}"/>
              </a:ext>
            </a:extLst>
          </p:cNvPr>
          <p:cNvSpPr/>
          <p:nvPr/>
        </p:nvSpPr>
        <p:spPr>
          <a:xfrm>
            <a:off x="4229100" y="4062628"/>
            <a:ext cx="3251200" cy="18063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Pre-Service:</a:t>
            </a:r>
          </a:p>
          <a:p>
            <a:pPr algn="ctr"/>
            <a:r>
              <a:rPr lang="en-US" dirty="0"/>
              <a:t>WCSD</a:t>
            </a:r>
          </a:p>
          <a:p>
            <a:pPr algn="ctr"/>
            <a:r>
              <a:rPr lang="en-US" dirty="0"/>
              <a:t>120 hours of internship</a:t>
            </a:r>
          </a:p>
          <a:p>
            <a:pPr algn="ctr"/>
            <a:r>
              <a:rPr lang="en-US" dirty="0"/>
              <a:t>120 hours of bootcamp</a:t>
            </a:r>
          </a:p>
          <a:p>
            <a:pPr algn="ctr"/>
            <a:r>
              <a:rPr lang="en-US" dirty="0"/>
              <a:t>2 courses for licensure</a:t>
            </a:r>
          </a:p>
          <a:p>
            <a:pPr algn="ctr"/>
            <a:r>
              <a:rPr lang="en-US" dirty="0"/>
              <a:t>FREE!</a:t>
            </a:r>
          </a:p>
        </p:txBody>
      </p:sp>
      <p:sp>
        <p:nvSpPr>
          <p:cNvPr id="19" name="Right Arrow Callout 18">
            <a:extLst>
              <a:ext uri="{FF2B5EF4-FFF2-40B4-BE49-F238E27FC236}">
                <a16:creationId xmlns:a16="http://schemas.microsoft.com/office/drawing/2014/main" id="{151AC0FD-9133-9519-0D34-4D44E8B86406}"/>
              </a:ext>
            </a:extLst>
          </p:cNvPr>
          <p:cNvSpPr/>
          <p:nvPr/>
        </p:nvSpPr>
        <p:spPr>
          <a:xfrm>
            <a:off x="3151188" y="2653277"/>
            <a:ext cx="7869236" cy="914400"/>
          </a:xfrm>
          <a:prstGeom prst="rightArrow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Apply for a job.</a:t>
            </a:r>
          </a:p>
          <a:p>
            <a:pPr algn="ctr"/>
            <a:r>
              <a:rPr lang="en-US" dirty="0"/>
              <a:t>When hired, you apply for a conditional license.</a:t>
            </a:r>
          </a:p>
          <a:p>
            <a:pPr algn="ctr"/>
            <a:r>
              <a:rPr lang="en-US" dirty="0"/>
              <a:t>Three years to complete college coursework.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639F468-5730-5422-03B3-4BC7308D6D42}"/>
              </a:ext>
            </a:extLst>
          </p:cNvPr>
          <p:cNvSpPr/>
          <p:nvPr/>
        </p:nvSpPr>
        <p:spPr>
          <a:xfrm>
            <a:off x="8756650" y="4062628"/>
            <a:ext cx="2444750" cy="16007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A3BBDF1-2F49-2136-C318-B22100A48D74}"/>
              </a:ext>
            </a:extLst>
          </p:cNvPr>
          <p:cNvSpPr txBox="1"/>
          <p:nvPr/>
        </p:nvSpPr>
        <p:spPr>
          <a:xfrm>
            <a:off x="8756650" y="4101882"/>
            <a:ext cx="24447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When you complete the ARL program, the conditional license becomes a standard license.  </a:t>
            </a:r>
          </a:p>
        </p:txBody>
      </p:sp>
    </p:spTree>
    <p:extLst>
      <p:ext uri="{BB962C8B-B14F-4D97-AF65-F5344CB8AC3E}">
        <p14:creationId xmlns:p14="http://schemas.microsoft.com/office/powerpoint/2010/main" val="2083152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9482D3-CB09-56BE-EF8F-FD3C3CD01D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B5B73-5833-8762-BC92-09E7313344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AB23B2-E1E0-F466-4678-B563831B45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7B6E885-D2F8-2BA0-0EBC-F8704E00E96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1A3CFEA-7386-B6D8-A6F4-1C7C43B1F267}"/>
              </a:ext>
            </a:extLst>
          </p:cNvPr>
          <p:cNvSpPr txBox="1"/>
          <p:nvPr/>
        </p:nvSpPr>
        <p:spPr>
          <a:xfrm>
            <a:off x="1244600" y="164881"/>
            <a:ext cx="963930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015287"/>
                </a:solidFill>
                <a:latin typeface="Myriad Pro Black" panose="020B0503030403020204" pitchFamily="34" charset="0"/>
              </a:rPr>
              <a:t>Questions</a:t>
            </a:r>
          </a:p>
          <a:p>
            <a:pPr algn="ctr"/>
            <a:endParaRPr lang="en-US" sz="1600" b="1" dirty="0">
              <a:solidFill>
                <a:srgbClr val="015287"/>
              </a:solidFill>
              <a:latin typeface="Myriad Pro Black" panose="020B0503030403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15287"/>
                </a:solidFill>
                <a:latin typeface="Myriad Pro" panose="020B0503030403020204" pitchFamily="34" charset="0"/>
              </a:rPr>
              <a:t>How much is WCSD’s Pre-Service Program?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rgbClr val="015287"/>
                </a:solidFill>
                <a:latin typeface="Myriad Pro" panose="020B0503030403020204" pitchFamily="34" charset="0"/>
              </a:rPr>
              <a:t>Pre-service – internship/bootcamp (WCSD)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rgbClr val="015287"/>
                </a:solidFill>
                <a:latin typeface="Myriad Pro" panose="020B0503030403020204" pitchFamily="34" charset="0"/>
              </a:rPr>
              <a:t>CBEST – $90 (ARL Candidate)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rgbClr val="015287"/>
                </a:solidFill>
                <a:latin typeface="Myriad Pro" panose="020B0503030403020204" pitchFamily="34" charset="0"/>
              </a:rPr>
              <a:t>Praxis Core – $270 (ARL Candidate)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rgbClr val="015287"/>
                </a:solidFill>
                <a:latin typeface="Myriad Pro" panose="020B0503030403020204" pitchFamily="34" charset="0"/>
              </a:rPr>
              <a:t>Substitute License (ARL Candidate)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rgbClr val="015287"/>
                </a:solidFill>
                <a:latin typeface="Myriad Pro" panose="020B0503030403020204" pitchFamily="34" charset="0"/>
              </a:rPr>
              <a:t>2 courses for licensure (WCSD)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rgbClr val="015287"/>
                </a:solidFill>
                <a:latin typeface="Myriad Pro" panose="020B0503030403020204" pitchFamily="34" charset="0"/>
              </a:rPr>
              <a:t>College coursework (ARL Candidate)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15287"/>
                </a:solidFill>
                <a:latin typeface="Myriad Pro" panose="020B0503030403020204" pitchFamily="34" charset="0"/>
              </a:rPr>
              <a:t>How long does it take?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15287"/>
                </a:solidFill>
                <a:latin typeface="Myriad Pro" panose="020B0503030403020204" pitchFamily="34" charset="0"/>
              </a:rPr>
              <a:t>Am I guaranteed a teaching position in WCSD?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15287"/>
                </a:solidFill>
                <a:latin typeface="Myriad Pro" panose="020B0503030403020204" pitchFamily="34" charset="0"/>
              </a:rPr>
              <a:t>I want to teach a content area that you do not offer.</a:t>
            </a:r>
          </a:p>
        </p:txBody>
      </p:sp>
    </p:spTree>
    <p:extLst>
      <p:ext uri="{BB962C8B-B14F-4D97-AF65-F5344CB8AC3E}">
        <p14:creationId xmlns:p14="http://schemas.microsoft.com/office/powerpoint/2010/main" val="1020781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1CF148-0CC4-C2E5-9173-986FEDA2BF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7E38A-4A70-62A1-D966-9852DAC2A9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2BD2CA-B3F0-B2A7-4C04-5BCB66FB5E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89870E3-56D4-9A5D-E1B0-35EA1FC68EC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F531A3E-0635-DDBB-EBBF-83FEC5BF2CB8}"/>
              </a:ext>
            </a:extLst>
          </p:cNvPr>
          <p:cNvSpPr txBox="1"/>
          <p:nvPr/>
        </p:nvSpPr>
        <p:spPr>
          <a:xfrm>
            <a:off x="836023" y="612844"/>
            <a:ext cx="1051995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15287"/>
                </a:solidFill>
                <a:latin typeface="Myriad Pro Black" panose="020B0503030403020204" pitchFamily="34" charset="0"/>
              </a:rPr>
              <a:t>If you are interested in WCSD’s Pre-Service ARL Program, please contact Debbie Walter at 775 348-0221 or </a:t>
            </a:r>
            <a:r>
              <a:rPr lang="en-US" sz="4000" b="1" dirty="0">
                <a:solidFill>
                  <a:srgbClr val="015287"/>
                </a:solidFill>
                <a:latin typeface="Myriad Pro Black" panose="020B0503030403020204" pitchFamily="34" charset="0"/>
                <a:hlinkClick r:id="rId3"/>
              </a:rPr>
              <a:t>dwalter@washoeschools.net</a:t>
            </a:r>
            <a:r>
              <a:rPr lang="en-US" sz="4000" b="1" dirty="0">
                <a:solidFill>
                  <a:srgbClr val="015287"/>
                </a:solidFill>
                <a:latin typeface="Myriad Pro Black" panose="020B0503030403020204" pitchFamily="34" charset="0"/>
              </a:rPr>
              <a:t>.  You will be given information on how to apply for the next cohort. </a:t>
            </a:r>
          </a:p>
          <a:p>
            <a:pPr algn="ctr"/>
            <a:endParaRPr lang="en-US" sz="4000" b="1" dirty="0">
              <a:solidFill>
                <a:srgbClr val="015287"/>
              </a:solidFill>
              <a:latin typeface="Myriad Pro Black" panose="020B0503030403020204" pitchFamily="34" charset="0"/>
            </a:endParaRPr>
          </a:p>
          <a:p>
            <a:pPr algn="ctr"/>
            <a:r>
              <a:rPr lang="en-US" sz="4000" b="1" dirty="0">
                <a:solidFill>
                  <a:srgbClr val="015287"/>
                </a:solidFill>
                <a:latin typeface="Myriad Pro Black" panose="020B0503030403020204" pitchFamily="34" charset="0"/>
              </a:rPr>
              <a:t>Thank you!</a:t>
            </a:r>
          </a:p>
          <a:p>
            <a:pPr algn="ctr"/>
            <a:endParaRPr lang="en-US" sz="4000" dirty="0">
              <a:solidFill>
                <a:srgbClr val="015287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867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WCSD Swoosh Template" id="{E89510AB-36DF-C24B-A404-55A3E38750AF}" vid="{901456E9-4BA5-2446-BC90-446A85C2048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123</TotalTime>
  <Words>363</Words>
  <Application>Microsoft Office PowerPoint</Application>
  <PresentationFormat>Widescreen</PresentationFormat>
  <Paragraphs>70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Aptos</vt:lpstr>
      <vt:lpstr>Aptos Display</vt:lpstr>
      <vt:lpstr>Arial</vt:lpstr>
      <vt:lpstr>Courier New</vt:lpstr>
      <vt:lpstr>Myriad Pro</vt:lpstr>
      <vt:lpstr>Myriad Pro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Gillis, Melissa</dc:creator>
  <cp:lastModifiedBy>Pulleyn, Janet</cp:lastModifiedBy>
  <cp:revision>5</cp:revision>
  <dcterms:created xsi:type="dcterms:W3CDTF">2024-07-24T21:28:17Z</dcterms:created>
  <dcterms:modified xsi:type="dcterms:W3CDTF">2025-04-09T22:32:11Z</dcterms:modified>
</cp:coreProperties>
</file>